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256" r:id="rId3"/>
    <p:sldId id="265" r:id="rId4"/>
    <p:sldId id="257" r:id="rId5"/>
    <p:sldId id="268" r:id="rId6"/>
    <p:sldId id="269" r:id="rId7"/>
    <p:sldId id="260" r:id="rId8"/>
    <p:sldId id="262" r:id="rId9"/>
    <p:sldId id="273" r:id="rId10"/>
    <p:sldId id="271" r:id="rId11"/>
    <p:sldId id="267" r:id="rId12"/>
    <p:sldId id="272" r:id="rId13"/>
    <p:sldId id="264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2c8528e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2c8528e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2c8528e5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2c8528e5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Show demo of camera tracking system post-flight (if obtained)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9873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2c8528e5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2c8528e5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 challenges faced and future improvements.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672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2c8528e5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2c8528e5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7152ca8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7152ca8e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 how light gets scattered in the atmosphere, then reflected, absorbed, or transmitted through.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46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7152ca8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7152ca8e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Brief overview of objectives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2c8528e5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2c8528e5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Filter and sensor layout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739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2c8528e5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2c8528e5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UV and IR Light measuring sensors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1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71c49c7e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71c49c7e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Explain mechanical system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2c8528e5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2c8528e5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 of how the sun appears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2c8528e5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2c8528e5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Briefly cover payload design/contents.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310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2c8528e5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2c8528e5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 through results system by system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34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gradFill>
          <a:gsLst>
            <a:gs pos="0">
              <a:srgbClr val="FFFFFF"/>
            </a:gs>
            <a:gs pos="45000">
              <a:srgbClr val="FFE393"/>
            </a:gs>
            <a:gs pos="100000">
              <a:srgbClr val="FFC62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freestockphotos.biz/stockphoto/16897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/>
        </p:nvSpPr>
        <p:spPr>
          <a:xfrm>
            <a:off x="182400" y="299820"/>
            <a:ext cx="877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ASCEND</a:t>
            </a:r>
            <a:endParaRPr sz="4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Arizona State University</a:t>
            </a:r>
          </a:p>
        </p:txBody>
      </p:sp>
      <p:pic>
        <p:nvPicPr>
          <p:cNvPr id="100" name="Google Shape;1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025" y="132925"/>
            <a:ext cx="1338850" cy="13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975" y="-12"/>
            <a:ext cx="14351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050" y="3403669"/>
            <a:ext cx="2514073" cy="147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8273" y="3403675"/>
            <a:ext cx="1773803" cy="14758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9;p25">
            <a:extLst>
              <a:ext uri="{FF2B5EF4-FFF2-40B4-BE49-F238E27FC236}">
                <a16:creationId xmlns:a16="http://schemas.microsoft.com/office/drawing/2014/main" id="{D9F938A5-D78C-41E3-BFE7-E3E762CBDAB7}"/>
              </a:ext>
            </a:extLst>
          </p:cNvPr>
          <p:cNvSpPr txBox="1"/>
          <p:nvPr/>
        </p:nvSpPr>
        <p:spPr>
          <a:xfrm>
            <a:off x="182400" y="2756445"/>
            <a:ext cx="8779200" cy="1163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Presenter: Edwin Hajric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Mentor: Tom Sharp</a:t>
            </a:r>
            <a:endParaRPr lang="en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1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Solar Tracking Optics</a:t>
            </a:r>
            <a:endParaRPr sz="36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17182-BEF7-4464-B587-466983AF4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364" y="1583391"/>
            <a:ext cx="3007659" cy="2255744"/>
          </a:xfrm>
          <a:prstGeom prst="rect">
            <a:avLst/>
          </a:prstGeom>
        </p:spPr>
      </p:pic>
      <p:pic>
        <p:nvPicPr>
          <p:cNvPr id="7" name="TRIM_20190405_190425">
            <a:hlinkClick r:id="" action="ppaction://media"/>
            <a:extLst>
              <a:ext uri="{FF2B5EF4-FFF2-40B4-BE49-F238E27FC236}">
                <a16:creationId xmlns:a16="http://schemas.microsoft.com/office/drawing/2014/main" id="{69AA9910-6AC4-4FE1-8B4E-544F5888B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1229" y="1060063"/>
            <a:ext cx="2218408" cy="394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5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1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Challenges &amp; Future</a:t>
            </a:r>
            <a:endParaRPr sz="3600" b="1" dirty="0"/>
          </a:p>
        </p:txBody>
      </p:sp>
      <p:sp>
        <p:nvSpPr>
          <p:cNvPr id="7" name="Google Shape;154;p31">
            <a:extLst>
              <a:ext uri="{FF2B5EF4-FFF2-40B4-BE49-F238E27FC236}">
                <a16:creationId xmlns:a16="http://schemas.microsoft.com/office/drawing/2014/main" id="{C3DFCA00-7E51-4EAE-B6D4-41F3528B7D6B}"/>
              </a:ext>
            </a:extLst>
          </p:cNvPr>
          <p:cNvSpPr txBox="1"/>
          <p:nvPr/>
        </p:nvSpPr>
        <p:spPr>
          <a:xfrm>
            <a:off x="1589873" y="1524920"/>
            <a:ext cx="6834103" cy="279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team and varying learning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Network and collaborate with engineering school and clubs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 structural design and assembly planning (small size of payload made assembly challenging)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12300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3"/>
          <p:cNvSpPr txBox="1"/>
          <p:nvPr/>
        </p:nvSpPr>
        <p:spPr>
          <a:xfrm>
            <a:off x="3036900" y="504200"/>
            <a:ext cx="26901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Thank you!</a:t>
            </a:r>
            <a:endParaRPr sz="3600" b="1"/>
          </a:p>
        </p:txBody>
      </p:sp>
      <p:sp>
        <p:nvSpPr>
          <p:cNvPr id="172" name="Google Shape;172;p33"/>
          <p:cNvSpPr txBox="1"/>
          <p:nvPr/>
        </p:nvSpPr>
        <p:spPr>
          <a:xfrm>
            <a:off x="623425" y="3171600"/>
            <a:ext cx="6592200" cy="1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Special Thanks to:</a:t>
            </a:r>
            <a:br>
              <a:rPr lang="en" sz="2400"/>
            </a:br>
            <a:r>
              <a:rPr lang="en" sz="2400"/>
              <a:t>Thomas Sharp, Desiree Crawl, Laura Zimmerman, Susan Brew, Michelle Coe, Arizona Space Grant, ANSR</a:t>
            </a:r>
            <a:endParaRPr/>
          </a:p>
        </p:txBody>
      </p:sp>
      <p:sp>
        <p:nvSpPr>
          <p:cNvPr id="173" name="Google Shape;173;p33"/>
          <p:cNvSpPr txBox="1"/>
          <p:nvPr/>
        </p:nvSpPr>
        <p:spPr>
          <a:xfrm>
            <a:off x="3335000" y="1871675"/>
            <a:ext cx="41421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Questions?</a:t>
            </a:r>
            <a:endParaRPr sz="3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 txBox="1"/>
          <p:nvPr/>
        </p:nvSpPr>
        <p:spPr>
          <a:xfrm>
            <a:off x="1791337" y="279782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Background</a:t>
            </a:r>
            <a:endParaRPr sz="3600" b="1" dirty="0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41FD8622-BA35-4AC4-BC6D-340D51F977F6}"/>
              </a:ext>
            </a:extLst>
          </p:cNvPr>
          <p:cNvSpPr/>
          <p:nvPr/>
        </p:nvSpPr>
        <p:spPr>
          <a:xfrm>
            <a:off x="7588992" y="132871"/>
            <a:ext cx="1319575" cy="131957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51157-06E7-4059-A477-1A76F7FC1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5864" y="2890964"/>
            <a:ext cx="2187121" cy="218712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A787330-D871-4377-AD78-DC500F5A3985}"/>
              </a:ext>
            </a:extLst>
          </p:cNvPr>
          <p:cNvSpPr/>
          <p:nvPr/>
        </p:nvSpPr>
        <p:spPr>
          <a:xfrm rot="1004528">
            <a:off x="7747043" y="1457635"/>
            <a:ext cx="457200" cy="760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E20E9-1484-4BBA-AC80-6638A0DE0C8B}"/>
              </a:ext>
            </a:extLst>
          </p:cNvPr>
          <p:cNvSpPr txBox="1"/>
          <p:nvPr/>
        </p:nvSpPr>
        <p:spPr>
          <a:xfrm>
            <a:off x="1165845" y="3135998"/>
            <a:ext cx="5167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Absorbed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Ozone absorbs most of harmful ultraviolet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Carbon Dioxide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Water Vapor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/>
              <a:t>Transmitted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21ADB37-841A-4CC1-BF64-CE4D6BA3B9A4}"/>
              </a:ext>
            </a:extLst>
          </p:cNvPr>
          <p:cNvSpPr/>
          <p:nvPr/>
        </p:nvSpPr>
        <p:spPr>
          <a:xfrm rot="9182552">
            <a:off x="6673463" y="2597927"/>
            <a:ext cx="122531" cy="423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-Right-Up 6">
            <a:extLst>
              <a:ext uri="{FF2B5EF4-FFF2-40B4-BE49-F238E27FC236}">
                <a16:creationId xmlns:a16="http://schemas.microsoft.com/office/drawing/2014/main" id="{04E32853-3799-4A91-8AC8-C1EA17939871}"/>
              </a:ext>
            </a:extLst>
          </p:cNvPr>
          <p:cNvSpPr/>
          <p:nvPr/>
        </p:nvSpPr>
        <p:spPr>
          <a:xfrm rot="405411">
            <a:off x="7087548" y="2544554"/>
            <a:ext cx="1050209" cy="36583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65177-076F-43A9-95BA-5861791769E6}"/>
              </a:ext>
            </a:extLst>
          </p:cNvPr>
          <p:cNvSpPr/>
          <p:nvPr/>
        </p:nvSpPr>
        <p:spPr>
          <a:xfrm rot="19823772">
            <a:off x="6047271" y="2358901"/>
            <a:ext cx="989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Reflected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2DD5FF-E664-42C4-9EBC-C43C6893DBAF}"/>
              </a:ext>
            </a:extLst>
          </p:cNvPr>
          <p:cNvSpPr/>
          <p:nvPr/>
        </p:nvSpPr>
        <p:spPr>
          <a:xfrm rot="494899">
            <a:off x="7161456" y="2292961"/>
            <a:ext cx="1000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Scattered</a:t>
            </a:r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1CF866F-9D82-48FD-A2FB-74ED4006D665}"/>
              </a:ext>
            </a:extLst>
          </p:cNvPr>
          <p:cNvSpPr/>
          <p:nvPr/>
        </p:nvSpPr>
        <p:spPr>
          <a:xfrm rot="2758014">
            <a:off x="8290887" y="2804089"/>
            <a:ext cx="162839" cy="451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65A7-F827-42D4-B6B1-C002914E6DC1}"/>
              </a:ext>
            </a:extLst>
          </p:cNvPr>
          <p:cNvSpPr/>
          <p:nvPr/>
        </p:nvSpPr>
        <p:spPr>
          <a:xfrm rot="2543239">
            <a:off x="8149406" y="2622158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Absorbed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F6FF2A-7621-4381-89A3-A9170B27C3FB}"/>
              </a:ext>
            </a:extLst>
          </p:cNvPr>
          <p:cNvSpPr/>
          <p:nvPr/>
        </p:nvSpPr>
        <p:spPr>
          <a:xfrm>
            <a:off x="6991340" y="1351346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Incidence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795ADF-4E78-4E40-A9CB-8C40779C3F04}"/>
              </a:ext>
            </a:extLst>
          </p:cNvPr>
          <p:cNvSpPr/>
          <p:nvPr/>
        </p:nvSpPr>
        <p:spPr>
          <a:xfrm>
            <a:off x="1165845" y="12882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Scattered by particles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1800" dirty="0"/>
              <a:t>Blue light scattered most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1800" dirty="0"/>
              <a:t>Reason the sky is blue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DCF19-D4E3-4AFD-85A1-D468C67B356E}"/>
              </a:ext>
            </a:extLst>
          </p:cNvPr>
          <p:cNvSpPr/>
          <p:nvPr/>
        </p:nvSpPr>
        <p:spPr>
          <a:xfrm>
            <a:off x="1182584" y="2350647"/>
            <a:ext cx="488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Reflected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Infrared reflected most by Earth’s surface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DF3F91-D5A5-4EFA-A766-8FE1304FAE79}"/>
              </a:ext>
            </a:extLst>
          </p:cNvPr>
          <p:cNvSpPr/>
          <p:nvPr/>
        </p:nvSpPr>
        <p:spPr>
          <a:xfrm>
            <a:off x="1804193" y="849823"/>
            <a:ext cx="4737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From the UV to IR region</a:t>
            </a:r>
          </a:p>
        </p:txBody>
      </p:sp>
    </p:spTree>
    <p:extLst>
      <p:ext uri="{BB962C8B-B14F-4D97-AF65-F5344CB8AC3E}">
        <p14:creationId xmlns:p14="http://schemas.microsoft.com/office/powerpoint/2010/main" val="35320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7" grpId="0" animBg="1"/>
      <p:bldP spid="8" grpId="0"/>
      <p:bldP spid="10" grpId="0"/>
      <p:bldP spid="13" grpId="0" animBg="1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Mission Objectives</a:t>
            </a:r>
            <a:endParaRPr sz="3600" b="1"/>
          </a:p>
        </p:txBody>
      </p:sp>
      <p:sp>
        <p:nvSpPr>
          <p:cNvPr id="110" name="Google Shape;110;p26"/>
          <p:cNvSpPr txBox="1"/>
          <p:nvPr/>
        </p:nvSpPr>
        <p:spPr>
          <a:xfrm>
            <a:off x="751300" y="1599450"/>
            <a:ext cx="7938000" cy="3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Measure and observe the behavior of light spectra coming to and from Earth throughout the atmosphere.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Earth’s surface reflects ~4-6% of light and absorbs ~50%</a:t>
            </a:r>
          </a:p>
          <a:p>
            <a:pPr marL="114300" lvl="0">
              <a:buSzPts val="1800"/>
            </a:pPr>
            <a:r>
              <a:rPr lang="en-US" sz="1800" dirty="0"/>
              <a:t>(other ~45% interacts with atmosphere and clouds through absorbance and reflectance)</a:t>
            </a:r>
            <a:endParaRPr sz="2400" dirty="0"/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Program a camera to track the Sun to determine its feasibility to perform as a stabilization or pointing system.</a:t>
            </a:r>
            <a:endParaRPr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Visible Light</a:t>
            </a:r>
            <a:endParaRPr sz="3600" b="1" dirty="0"/>
          </a:p>
        </p:txBody>
      </p:sp>
      <p:pic>
        <p:nvPicPr>
          <p:cNvPr id="117" name="Google Shape;11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7460" y="506250"/>
            <a:ext cx="1107625" cy="11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8D0AA-539E-4A69-8E16-C2200CC84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3" y="2035732"/>
            <a:ext cx="2086112" cy="2031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0EA8D3-F602-41C7-B46E-8C5D60895B93}"/>
              </a:ext>
            </a:extLst>
          </p:cNvPr>
          <p:cNvSpPr txBox="1"/>
          <p:nvPr/>
        </p:nvSpPr>
        <p:spPr>
          <a:xfrm>
            <a:off x="3064669" y="2035732"/>
            <a:ext cx="59767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Light Dependent Resistors(LDR or photoresistors)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Three facing up and three facing down to measure light from above and light being reflected from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Red-Green-Blue filter pattern to collect data from each of the three color wavelengths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220 Ohm Resistor used for each</a:t>
            </a:r>
          </a:p>
        </p:txBody>
      </p:sp>
    </p:spTree>
    <p:extLst>
      <p:ext uri="{BB962C8B-B14F-4D97-AF65-F5344CB8AC3E}">
        <p14:creationId xmlns:p14="http://schemas.microsoft.com/office/powerpoint/2010/main" val="338777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8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U</a:t>
            </a:r>
            <a:r>
              <a:rPr lang="en-US" sz="3600" b="1" dirty="0"/>
              <a:t>V and IR Light</a:t>
            </a:r>
            <a:endParaRPr sz="3600" b="1" dirty="0"/>
          </a:p>
        </p:txBody>
      </p:sp>
      <p:pic>
        <p:nvPicPr>
          <p:cNvPr id="125" name="Google Shape;1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225" y="1286275"/>
            <a:ext cx="1526649" cy="114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/>
          <p:nvPr/>
        </p:nvSpPr>
        <p:spPr>
          <a:xfrm>
            <a:off x="728987" y="1454975"/>
            <a:ext cx="5901131" cy="3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GUVA-S12SD </a:t>
            </a:r>
            <a:r>
              <a:rPr lang="en-US" sz="1800" dirty="0"/>
              <a:t>Analog </a:t>
            </a:r>
            <a:r>
              <a:rPr lang="en" sz="1800" dirty="0"/>
              <a:t>UV Sensor to measure UV light (</a:t>
            </a:r>
            <a:r>
              <a:rPr lang="en-US" sz="1800" dirty="0"/>
              <a:t>240-370nm, UVB and UVA)</a:t>
            </a:r>
            <a:endParaRPr sz="1800" dirty="0"/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TSL2591 and TSL2561 for IR(500-1100</a:t>
            </a:r>
            <a:r>
              <a:rPr lang="en-US" sz="1800" dirty="0"/>
              <a:t>nm)</a:t>
            </a:r>
            <a:r>
              <a:rPr lang="en" sz="1800" dirty="0"/>
              <a:t> + Visible Light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endParaRPr lang="en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TSL2591 rated for 88,000 Lux, </a:t>
            </a:r>
            <a:r>
              <a:rPr lang="en-US" sz="1800" dirty="0"/>
              <a:t>TSL2561 for 40,000 Lux</a:t>
            </a:r>
            <a:endParaRPr sz="1800" dirty="0"/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Use all light data to observe Earth’s light absorption and reflectance</a:t>
            </a:r>
            <a:endParaRPr sz="18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127" name="Google Shape;12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2438" y="2658275"/>
            <a:ext cx="1758224" cy="131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54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>
            <a:spLocks noGrp="1"/>
          </p:cNvSpPr>
          <p:nvPr>
            <p:ph type="title"/>
          </p:nvPr>
        </p:nvSpPr>
        <p:spPr>
          <a:xfrm>
            <a:off x="-683383" y="142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0000"/>
                </a:solidFill>
              </a:rPr>
              <a:t>Camera System</a:t>
            </a:r>
            <a:endParaRPr sz="3600" b="1" dirty="0">
              <a:solidFill>
                <a:srgbClr val="000000"/>
              </a:solidFill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19575" cy="13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penMV Cam M7">
            <a:extLst>
              <a:ext uri="{FF2B5EF4-FFF2-40B4-BE49-F238E27FC236}">
                <a16:creationId xmlns:a16="http://schemas.microsoft.com/office/drawing/2014/main" id="{B3270B3F-A9CE-4B76-AB62-5E9AA7E7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41" y="244320"/>
            <a:ext cx="1225959" cy="12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/Tilt Bracket Kit (Multi Attachment)">
            <a:extLst>
              <a:ext uri="{FF2B5EF4-FFF2-40B4-BE49-F238E27FC236}">
                <a16:creationId xmlns:a16="http://schemas.microsoft.com/office/drawing/2014/main" id="{330DD5F2-4158-4CEE-931F-5657177E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41" y="1413052"/>
            <a:ext cx="1082163" cy="108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iature Slip Ring - 12mm diameter, 12 wires, max 240V @ 2A">
            <a:extLst>
              <a:ext uri="{FF2B5EF4-FFF2-40B4-BE49-F238E27FC236}">
                <a16:creationId xmlns:a16="http://schemas.microsoft.com/office/drawing/2014/main" id="{E7EA45D0-A87D-4B63-B718-19F0B6D6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06" y="3623150"/>
            <a:ext cx="1995231" cy="14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Google Shape;13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4841" y="2397192"/>
            <a:ext cx="1862362" cy="12259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6;p28">
            <a:extLst>
              <a:ext uri="{FF2B5EF4-FFF2-40B4-BE49-F238E27FC236}">
                <a16:creationId xmlns:a16="http://schemas.microsoft.com/office/drawing/2014/main" id="{8153187B-30DF-4BF8-88E7-737F94BEEA10}"/>
              </a:ext>
            </a:extLst>
          </p:cNvPr>
          <p:cNvSpPr txBox="1"/>
          <p:nvPr/>
        </p:nvSpPr>
        <p:spPr>
          <a:xfrm>
            <a:off x="457201" y="1326299"/>
            <a:ext cx="6683189" cy="42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Image processing and servos controlled by </a:t>
            </a:r>
            <a:r>
              <a:rPr lang="en-US" sz="1600" dirty="0" err="1"/>
              <a:t>OpenMV</a:t>
            </a:r>
            <a:r>
              <a:rPr lang="en-US" sz="1600" dirty="0"/>
              <a:t> M7 Camera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180 degree servo for tilt(vertical) axis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Continuous rotation servo for pan(horizontal) axis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 Brackets mounted on gearbox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IMU mounted on camera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Use of 12-wire slipring to avoid wire entanglement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Camera and Servos each powered by separate 3 AA ultimate lithium battery packs</a:t>
            </a:r>
            <a:endParaRPr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1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Solar Tracking Optics</a:t>
            </a:r>
            <a:endParaRPr sz="3600" b="1"/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419" y="1233949"/>
            <a:ext cx="2541125" cy="190136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1"/>
          <p:cNvSpPr txBox="1"/>
          <p:nvPr/>
        </p:nvSpPr>
        <p:spPr>
          <a:xfrm>
            <a:off x="1278774" y="3291053"/>
            <a:ext cx="41811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Image with telephoto lens </a:t>
            </a:r>
            <a:r>
              <a:rPr lang="en" sz="1800" dirty="0"/>
              <a:t>and 	grayscale</a:t>
            </a:r>
            <a:endParaRPr sz="1800" dirty="0"/>
          </a:p>
        </p:txBody>
      </p:sp>
      <p:sp>
        <p:nvSpPr>
          <p:cNvPr id="155" name="Google Shape;155;p31"/>
          <p:cNvSpPr txBox="1"/>
          <p:nvPr/>
        </p:nvSpPr>
        <p:spPr>
          <a:xfrm>
            <a:off x="5006925" y="3291053"/>
            <a:ext cx="41811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 Image with telephoto lens, grayscale, 	and eclipse glasses</a:t>
            </a: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C2F62-8829-45CE-A673-F69EFC3F1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686" y="1233949"/>
            <a:ext cx="2535151" cy="19013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1"/>
          <p:cNvSpPr txBox="1"/>
          <p:nvPr/>
        </p:nvSpPr>
        <p:spPr>
          <a:xfrm>
            <a:off x="1977075" y="358363"/>
            <a:ext cx="60597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Payload</a:t>
            </a:r>
            <a:endParaRPr sz="3600" b="1" dirty="0"/>
          </a:p>
        </p:txBody>
      </p:sp>
      <p:sp>
        <p:nvSpPr>
          <p:cNvPr id="8" name="Google Shape;154;p31">
            <a:extLst>
              <a:ext uri="{FF2B5EF4-FFF2-40B4-BE49-F238E27FC236}">
                <a16:creationId xmlns:a16="http://schemas.microsoft.com/office/drawing/2014/main" id="{CA082E88-49AA-4D19-B559-B27C697BD575}"/>
              </a:ext>
            </a:extLst>
          </p:cNvPr>
          <p:cNvSpPr txBox="1"/>
          <p:nvPr/>
        </p:nvSpPr>
        <p:spPr>
          <a:xfrm>
            <a:off x="5933515" y="636737"/>
            <a:ext cx="3933492" cy="437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/>
              <a:t>Contents: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Teensy 3.6 microcontroller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Barometer (BMP280)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9DoF IMU (LSM9DS1)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x6 Photoresistors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TSL2561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TSL2591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x3 </a:t>
            </a:r>
            <a:r>
              <a:rPr lang="en-US" sz="1800" dirty="0" err="1"/>
              <a:t>Runcam</a:t>
            </a:r>
            <a:r>
              <a:rPr lang="en-US" sz="1800" dirty="0"/>
              <a:t> Split Mini 2s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Open MV M7 Cam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180 Degree Hobby servo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Continuous rotation servo w/ gearbox (2:1 ratio)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x3 3 AA Battery Packs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x2 9V Batteries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(all batteries ultimate lithium)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83380-2387-4A4C-B36D-97A37C112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392" y="1060063"/>
            <a:ext cx="4249804" cy="2433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C5D0D-67D6-460D-9223-AA15E624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2" y="2339996"/>
            <a:ext cx="2065559" cy="2754079"/>
          </a:xfrm>
          <a:prstGeom prst="rect">
            <a:avLst/>
          </a:prstGeom>
        </p:spPr>
      </p:pic>
      <p:sp>
        <p:nvSpPr>
          <p:cNvPr id="10" name="Google Shape;154;p31">
            <a:extLst>
              <a:ext uri="{FF2B5EF4-FFF2-40B4-BE49-F238E27FC236}">
                <a16:creationId xmlns:a16="http://schemas.microsoft.com/office/drawing/2014/main" id="{266A9059-B5AE-492A-99EB-1556066CD472}"/>
              </a:ext>
            </a:extLst>
          </p:cNvPr>
          <p:cNvSpPr txBox="1"/>
          <p:nvPr/>
        </p:nvSpPr>
        <p:spPr>
          <a:xfrm>
            <a:off x="2240371" y="3966191"/>
            <a:ext cx="3005847" cy="70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Walls encased in </a:t>
            </a:r>
            <a:r>
              <a:rPr lang="en-US" sz="1800" dirty="0" err="1"/>
              <a:t>styrofoam</a:t>
            </a:r>
            <a:r>
              <a:rPr lang="en-US" sz="1800" dirty="0"/>
              <a:t> in final product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6127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0" y="49425"/>
            <a:ext cx="1319575" cy="1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8"/>
          <p:cNvSpPr txBox="1"/>
          <p:nvPr/>
        </p:nvSpPr>
        <p:spPr>
          <a:xfrm>
            <a:off x="1843502" y="313209"/>
            <a:ext cx="3103744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b="1" dirty="0"/>
              <a:t>Results</a:t>
            </a:r>
            <a:endParaRPr sz="3600" b="1" dirty="0"/>
          </a:p>
        </p:txBody>
      </p:sp>
      <p:sp>
        <p:nvSpPr>
          <p:cNvPr id="5" name="Google Shape;126;p28">
            <a:extLst>
              <a:ext uri="{FF2B5EF4-FFF2-40B4-BE49-F238E27FC236}">
                <a16:creationId xmlns:a16="http://schemas.microsoft.com/office/drawing/2014/main" id="{FDD607B5-E423-49C8-954B-31BA5E7ABD5E}"/>
              </a:ext>
            </a:extLst>
          </p:cNvPr>
          <p:cNvSpPr txBox="1"/>
          <p:nvPr/>
        </p:nvSpPr>
        <p:spPr>
          <a:xfrm>
            <a:off x="352542" y="1586358"/>
            <a:ext cx="4568620" cy="148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Power switch to sensor system’s battery pack drained overnight</a:t>
            </a:r>
          </a:p>
          <a:p>
            <a:pPr marL="114300">
              <a:buSzPts val="1800"/>
            </a:pPr>
            <a:r>
              <a:rPr lang="en-US" sz="1600" dirty="0"/>
              <a:t>(Possibly unintentionally turned on during final assembly by another component)</a:t>
            </a:r>
            <a:endParaRPr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6" name="Google Shape;124;p28">
            <a:extLst>
              <a:ext uri="{FF2B5EF4-FFF2-40B4-BE49-F238E27FC236}">
                <a16:creationId xmlns:a16="http://schemas.microsoft.com/office/drawing/2014/main" id="{519793BB-05CA-4947-9BA4-F4ABF4ECB040}"/>
              </a:ext>
            </a:extLst>
          </p:cNvPr>
          <p:cNvSpPr txBox="1"/>
          <p:nvPr/>
        </p:nvSpPr>
        <p:spPr>
          <a:xfrm>
            <a:off x="989632" y="1369000"/>
            <a:ext cx="3103744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b="1" u="sng" dirty="0"/>
              <a:t>Light Spectrum System</a:t>
            </a:r>
            <a:endParaRPr sz="1800" b="1" u="sng" dirty="0"/>
          </a:p>
        </p:txBody>
      </p:sp>
      <p:sp>
        <p:nvSpPr>
          <p:cNvPr id="7" name="Google Shape;124;p28">
            <a:extLst>
              <a:ext uri="{FF2B5EF4-FFF2-40B4-BE49-F238E27FC236}">
                <a16:creationId xmlns:a16="http://schemas.microsoft.com/office/drawing/2014/main" id="{9F8BBF32-7E98-4E30-9447-CCB90D4213A1}"/>
              </a:ext>
            </a:extLst>
          </p:cNvPr>
          <p:cNvSpPr txBox="1"/>
          <p:nvPr/>
        </p:nvSpPr>
        <p:spPr>
          <a:xfrm>
            <a:off x="5401973" y="809458"/>
            <a:ext cx="3103744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b="1" u="sng" dirty="0"/>
              <a:t>Camera Tracking System</a:t>
            </a:r>
            <a:endParaRPr sz="1800" b="1" u="sng" dirty="0"/>
          </a:p>
        </p:txBody>
      </p:sp>
      <p:sp>
        <p:nvSpPr>
          <p:cNvPr id="8" name="Google Shape;126;p28">
            <a:extLst>
              <a:ext uri="{FF2B5EF4-FFF2-40B4-BE49-F238E27FC236}">
                <a16:creationId xmlns:a16="http://schemas.microsoft.com/office/drawing/2014/main" id="{7DB5B053-5A23-4CE8-8402-BB739D6541AA}"/>
              </a:ext>
            </a:extLst>
          </p:cNvPr>
          <p:cNvSpPr txBox="1"/>
          <p:nvPr/>
        </p:nvSpPr>
        <p:spPr>
          <a:xfrm>
            <a:off x="4921162" y="939658"/>
            <a:ext cx="4084512" cy="372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Slip-ring wires are fragile and snap easily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00050" indent="-285750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Although initially soldered and electrically taped. Signal wire for horizontal continuous rotation servo got split in half during assembly.</a:t>
            </a:r>
          </a:p>
          <a:p>
            <a:pPr marL="114300" lvl="0">
              <a:buSzPts val="1800"/>
            </a:pPr>
            <a:endParaRPr lang="en-US" sz="1800" dirty="0"/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Wire for IMU mounted on camera tracking system got split in half as well</a:t>
            </a:r>
            <a:endParaRPr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115EAB-98C1-4085-B217-5F3D24BE82E8}"/>
              </a:ext>
            </a:extLst>
          </p:cNvPr>
          <p:cNvSpPr/>
          <p:nvPr/>
        </p:nvSpPr>
        <p:spPr>
          <a:xfrm>
            <a:off x="728987" y="3374322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1" u="sng" dirty="0" err="1"/>
              <a:t>Runcam</a:t>
            </a:r>
            <a:r>
              <a:rPr lang="en-US" sz="1800" b="1" u="sng" dirty="0"/>
              <a:t> Split Mini Cameras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C39F7-508F-4C07-8DB1-77176252F966}"/>
              </a:ext>
            </a:extLst>
          </p:cNvPr>
          <p:cNvSpPr/>
          <p:nvPr/>
        </p:nvSpPr>
        <p:spPr>
          <a:xfrm>
            <a:off x="349162" y="37879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indent="-285750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Cameras turned off shortly after being turned on for unknown reasons</a:t>
            </a:r>
          </a:p>
        </p:txBody>
      </p:sp>
    </p:spTree>
    <p:extLst>
      <p:ext uri="{BB962C8B-B14F-4D97-AF65-F5344CB8AC3E}">
        <p14:creationId xmlns:p14="http://schemas.microsoft.com/office/powerpoint/2010/main" val="16835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560</Words>
  <Application>Microsoft Office PowerPoint</Application>
  <PresentationFormat>On-screen Show (16:9)</PresentationFormat>
  <Paragraphs>114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Simple Light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Camera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</dc:creator>
  <cp:lastModifiedBy>Edwin Hajric</cp:lastModifiedBy>
  <cp:revision>41</cp:revision>
  <dcterms:modified xsi:type="dcterms:W3CDTF">2019-04-06T02:08:02Z</dcterms:modified>
</cp:coreProperties>
</file>